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9144000" cy="5143500" type="screen16x9"/>
  <p:notesSz cx="6858000" cy="9144000"/>
  <p:embeddedFontLst>
    <p:embeddedFont>
      <p:font typeface="Nunito" pitchFamily="2" charset="-52"/>
      <p:regular r:id="rId12"/>
      <p:bold r:id="rId13"/>
      <p:italic r:id="rId14"/>
      <p:boldItalic r:id="rId15"/>
    </p:embeddedFont>
    <p:embeddedFont>
      <p:font typeface="Nunito Medium" panose="020B0604020202020204" charset="-52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138" y="4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2646ba35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2646ba35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c2646ba35e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c2646ba35e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2646ba35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c2646ba35e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c2646ba35e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c2646ba35e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c2646ba35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c2646ba35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2646ba35e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2646ba35e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2646ba35e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2646ba35e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bffc338f9b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bffc338f9b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7175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/>
              <a:t>Прогнозирование оттока зарплатного клиента ФЛ</a:t>
            </a:r>
            <a:endParaRPr sz="4000" b="1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760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Команда «DigitalFootprint»</a:t>
            </a:r>
            <a:endParaRPr dirty="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919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Проблематика</a:t>
            </a:r>
            <a:endParaRPr b="1" dirty="0"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8520600" cy="30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Банк тратит определенную сумму на привлечение зарплатного клиента.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Зарплатный клиент приносит банку больше прибыли, чем обычный клиент. Проблема заключается в том, что банк узнает об оттоке клиента по факту отсутствия заработной платы.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Необходимо разработать модель машинного обучения, которая предскажет отток клиента из банка</a:t>
            </a: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919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Этапы решения</a:t>
            </a:r>
            <a:endParaRPr b="1" dirty="0"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8520600" cy="30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AutoNum type="arabicPeriod"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Отбор признаков.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AutoNum type="arabicPeriod"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Формирование датасета для обучения.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AutoNum type="arabicPeriod"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Предобработка данных.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AutoNum type="arabicPeriod"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Тестирование различных моделей.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AutoNum type="arabicPeriod"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Проверка финальных метрик на выбранной модели.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919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Отбор признаков</a:t>
            </a:r>
            <a:endParaRPr b="1"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4772700" cy="30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Первым делом из датасета были удалены колонки с большим количеством пропусков, а также колонки, где содержится только одно значение. 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После были удалены колонки, в которых преобладает только один элемент (больше, чем 96% от всех значений в колонке) и те, которые не дают большого эффекта на целевую переменную (значение влияние определялось через коэффициент корреляции</a:t>
            </a:r>
            <a:r>
              <a:rPr lang="en-US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)</a:t>
            </a: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На рисунке представлен DataFrame с процентным соотношением самого часто встречающегося значения.</a:t>
            </a:r>
            <a:endParaRPr sz="1050" dirty="0">
              <a:solidFill>
                <a:srgbClr val="008000"/>
              </a:solidFill>
              <a:highlight>
                <a:srgbClr val="F7F7F7"/>
              </a:highlight>
              <a:latin typeface="Nunito Medium"/>
              <a:ea typeface="Nunito Medium"/>
              <a:cs typeface="Nunito Medium"/>
              <a:sym typeface="Nunito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87374" y="919262"/>
            <a:ext cx="2818900" cy="385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647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Формирование датасета для обучения</a:t>
            </a:r>
            <a:endParaRPr b="1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4772700" cy="30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В процессе анализа было выяснено, что в тренировочном датасете всего 4% клиентов ушли из банка. Для правильного обучения было необходимо уменьшить количество строк, отвечающих за клиентов, оставшихся в банке. 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В итоге было принято решение уменьшить количество строк, отвечающих за клиентов, оставшихся в банке до 80%.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40699" y="1067376"/>
            <a:ext cx="3371075" cy="3863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311700" y="647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Предобработка данных</a:t>
            </a:r>
            <a:endParaRPr b="1"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4772700" cy="30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В получившемся датасете были удалены колонки, которые создают мультиколлинеарность. Из них были оставлены колонки, которые дают наибольший эффект на целевую переменную. В итоге было оставлен</a:t>
            </a:r>
            <a:r>
              <a:rPr lang="ru-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о</a:t>
            </a: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130 колонок.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К полученным данным был применен стандартный масштабатор и метод главных компонентов для уменьшения размерности. 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Было получено 100 компонент, которые описывают 95% дисперсии данных.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62800" y="1574125"/>
            <a:ext cx="3754800" cy="2850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11700" y="647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Тестирование различных моделей</a:t>
            </a:r>
            <a:endParaRPr b="1"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4772700" cy="25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В качестве тестируемых моделей были рассмотрены: RandomForestClassifier, RandomForestRegression, LogisticRegression, KNeighborsClassifier, CatBoostClassifier, LGBMClassifier, а также нейронная сеть.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С помощью GridSearchCV были подобраны оптимальные параметры.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Лучшие результаты показала модель CatBoostClassifier. Подобранные параметры  представлены на рисунке. 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9A1CDF-03ED-B993-AF25-7C937423AA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0871" y="3668049"/>
            <a:ext cx="6404234" cy="66680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title"/>
          </p:nvPr>
        </p:nvSpPr>
        <p:spPr>
          <a:xfrm>
            <a:off x="311700" y="647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Проверка финальных метрик на выбранной модели</a:t>
            </a:r>
            <a:endParaRPr b="1" dirty="0"/>
          </a:p>
        </p:txBody>
      </p:sp>
      <p:sp>
        <p:nvSpPr>
          <p:cNvPr id="132" name="Google Shape;132;p21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828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Результаты тестирования представлены на рисунке.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0938" y="1953650"/>
            <a:ext cx="8662123" cy="34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 txBox="1"/>
          <p:nvPr/>
        </p:nvSpPr>
        <p:spPr>
          <a:xfrm>
            <a:off x="276300" y="2466900"/>
            <a:ext cx="8591400" cy="22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Модель обладает высокой полнотой (Recall), что означает, что она хорошо обнаруживает положительные случаи.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Однако точность (Precision) и F1-мера невысокие, что указывает на значительное количество ложных положительных результатов.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ROC AUC находится на уровне 74.26%, что говорит о средней способности модели отличать объекты положительного класса от отрицательного.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311700" y="919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Над проектом работали</a:t>
            </a:r>
            <a:endParaRPr b="1"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2"/>
          <p:cNvSpPr txBox="1"/>
          <p:nvPr/>
        </p:nvSpPr>
        <p:spPr>
          <a:xfrm>
            <a:off x="841838" y="2035863"/>
            <a:ext cx="1439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Артем Болдин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755438" y="2294700"/>
            <a:ext cx="15258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Главный ML разработчик. Капитан команды.</a:t>
            </a:r>
            <a:endParaRPr sz="12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841838" y="2922600"/>
            <a:ext cx="1439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@MainJopas</a:t>
            </a:r>
            <a:endParaRPr sz="13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8" name="Google Shape;14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 txBox="1"/>
          <p:nvPr/>
        </p:nvSpPr>
        <p:spPr>
          <a:xfrm>
            <a:off x="2499731" y="2035875"/>
            <a:ext cx="2141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Марина Выборова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0" name="Google Shape;150;p22"/>
          <p:cNvSpPr txBox="1"/>
          <p:nvPr/>
        </p:nvSpPr>
        <p:spPr>
          <a:xfrm>
            <a:off x="2807363" y="2387100"/>
            <a:ext cx="1525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Project manager</a:t>
            </a:r>
            <a:endParaRPr sz="12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2893763" y="2741100"/>
            <a:ext cx="1439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@t1111_0</a:t>
            </a:r>
            <a:endParaRPr sz="13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4802525" y="2035875"/>
            <a:ext cx="192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Александр Шунков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5046113" y="2436075"/>
            <a:ext cx="1525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ML разработчик</a:t>
            </a:r>
            <a:endParaRPr sz="12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5089313" y="2741100"/>
            <a:ext cx="1439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@IshurikI</a:t>
            </a:r>
            <a:endParaRPr sz="13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6747206" y="2035875"/>
            <a:ext cx="2141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Анастасия Осипова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7054838" y="2436075"/>
            <a:ext cx="1525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ML разработчик</a:t>
            </a:r>
            <a:endParaRPr sz="12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7141238" y="2741100"/>
            <a:ext cx="1439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@RowleyNau</a:t>
            </a:r>
            <a:endParaRPr sz="13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3501456" y="3431025"/>
            <a:ext cx="2141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Полина Василенкова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3809088" y="3723250"/>
            <a:ext cx="1525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Аналитик</a:t>
            </a:r>
            <a:endParaRPr sz="12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0" name="Google Shape;160;p22"/>
          <p:cNvSpPr txBox="1"/>
          <p:nvPr/>
        </p:nvSpPr>
        <p:spPr>
          <a:xfrm>
            <a:off x="3852288" y="3991275"/>
            <a:ext cx="1439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@PollyNet</a:t>
            </a:r>
            <a:endParaRPr sz="13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433</Words>
  <Application>Microsoft Office PowerPoint</Application>
  <PresentationFormat>Экран (16:9)</PresentationFormat>
  <Paragraphs>52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Nunito</vt:lpstr>
      <vt:lpstr>Nunito Medium</vt:lpstr>
      <vt:lpstr>Simple Dark</vt:lpstr>
      <vt:lpstr>Прогнозирование оттока зарплатного клиента ФЛ</vt:lpstr>
      <vt:lpstr>Проблематика</vt:lpstr>
      <vt:lpstr>Этапы решения</vt:lpstr>
      <vt:lpstr>Отбор признаков</vt:lpstr>
      <vt:lpstr>Формирование датасета для обучения</vt:lpstr>
      <vt:lpstr>Предобработка данных</vt:lpstr>
      <vt:lpstr>Тестирование различных моделей</vt:lpstr>
      <vt:lpstr>Проверка финальных метрик на выбранной модели</vt:lpstr>
      <vt:lpstr>Над проектом работали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Прогнозирование оттока зарплатного клиента ФЛ</dc:title>
  <dc:creator>Артем Болдин</dc:creator>
  <cp:lastModifiedBy>Артем Болдин</cp:lastModifiedBy>
  <cp:revision>4</cp:revision>
  <dcterms:modified xsi:type="dcterms:W3CDTF">2024-03-13T17:32:39Z</dcterms:modified>
</cp:coreProperties>
</file>